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8"/>
  </p:notesMasterIdLst>
  <p:sldIdLst>
    <p:sldId id="295" r:id="rId2"/>
    <p:sldId id="256" r:id="rId3"/>
    <p:sldId id="283" r:id="rId4"/>
    <p:sldId id="259" r:id="rId5"/>
    <p:sldId id="261" r:id="rId6"/>
    <p:sldId id="296" r:id="rId7"/>
    <p:sldId id="297" r:id="rId8"/>
    <p:sldId id="298" r:id="rId9"/>
    <p:sldId id="299" r:id="rId10"/>
    <p:sldId id="399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10" r:id="rId19"/>
    <p:sldId id="412" r:id="rId20"/>
    <p:sldId id="413" r:id="rId21"/>
    <p:sldId id="414" r:id="rId22"/>
    <p:sldId id="292" r:id="rId23"/>
    <p:sldId id="290" r:id="rId24"/>
    <p:sldId id="293" r:id="rId25"/>
    <p:sldId id="429" r:id="rId26"/>
    <p:sldId id="294" r:id="rId27"/>
    <p:sldId id="418" r:id="rId28"/>
    <p:sldId id="419" r:id="rId29"/>
    <p:sldId id="430" r:id="rId30"/>
    <p:sldId id="421" r:id="rId31"/>
    <p:sldId id="300" r:id="rId32"/>
    <p:sldId id="431" r:id="rId33"/>
    <p:sldId id="303" r:id="rId34"/>
    <p:sldId id="425" r:id="rId35"/>
    <p:sldId id="426" r:id="rId36"/>
    <p:sldId id="307" r:id="rId37"/>
    <p:sldId id="277" r:id="rId38"/>
    <p:sldId id="433" r:id="rId39"/>
    <p:sldId id="435" r:id="rId40"/>
    <p:sldId id="436" r:id="rId41"/>
    <p:sldId id="437" r:id="rId42"/>
    <p:sldId id="434" r:id="rId43"/>
    <p:sldId id="438" r:id="rId44"/>
    <p:sldId id="439" r:id="rId45"/>
    <p:sldId id="440" r:id="rId46"/>
    <p:sldId id="278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Dosis ExtraLight" panose="020B0604020202020204" charset="0"/>
      <p:regular r:id="rId53"/>
      <p:bold r:id="rId54"/>
    </p:embeddedFont>
    <p:embeddedFont>
      <p:font typeface="Titillium Web" panose="020B0604020202020204" charset="0"/>
      <p:regular r:id="rId55"/>
      <p:bold r:id="rId56"/>
      <p:italic r:id="rId57"/>
      <p:boldItalic r:id="rId58"/>
    </p:embeddedFont>
    <p:embeddedFont>
      <p:font typeface="Titillium Web Light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24753E-8A85-4BEE-97E2-441CDA198357}">
  <a:tblStyle styleId="{0F24753E-8A85-4BEE-97E2-441CDA19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787F38-7B79-44E3-ACA7-109338EB0D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707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652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84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381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Google Shape;4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7" name="Google Shape;4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d2943850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9" name="Google Shape;4129;gd2943850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943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081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32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004B-BB0D-44AE-9922-D3E053668E39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6836-E348-478D-91AF-472287C37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85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7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95693" y="80962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NATIONAL INSTITUTE OF TECHNOLGY ANDHRA PRADESH</a:t>
            </a:r>
            <a:endParaRPr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DB88D-4806-49A3-9F9A-794E419A5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798" y="80962"/>
            <a:ext cx="1002119" cy="101715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965AC47-5BF6-441D-82E5-8885F3573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910497"/>
              </p:ext>
            </p:extLst>
          </p:nvPr>
        </p:nvGraphicFramePr>
        <p:xfrm>
          <a:off x="95693" y="3507415"/>
          <a:ext cx="6096000" cy="11125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7632773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13387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COURSE INSTRUCTOR                :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DR. V. PRAKASH SINGH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828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STUDENT NAME                            :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P. SAI ADITYA REDDY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420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ROLL NUMBER                              :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620226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33240"/>
                  </a:ext>
                </a:extLst>
              </a:tr>
            </a:tbl>
          </a:graphicData>
        </a:graphic>
      </p:graphicFrame>
      <p:sp>
        <p:nvSpPr>
          <p:cNvPr id="9" name="Google Shape;3836;p13">
            <a:extLst>
              <a:ext uri="{FF2B5EF4-FFF2-40B4-BE49-F238E27FC236}">
                <a16:creationId xmlns:a16="http://schemas.microsoft.com/office/drawing/2014/main" id="{C641BEE9-FF55-4974-85BF-D67667BEC30A}"/>
              </a:ext>
            </a:extLst>
          </p:cNvPr>
          <p:cNvSpPr txBox="1">
            <a:spLocks/>
          </p:cNvSpPr>
          <p:nvPr/>
        </p:nvSpPr>
        <p:spPr>
          <a:xfrm>
            <a:off x="95693" y="1474398"/>
            <a:ext cx="5396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sz="2800" dirty="0"/>
              <a:t>DEPARTMENT OF ELECTRONICS AND COMMUNICATIONS ENGINEERING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C5F2FB-A38F-456F-955F-E38DCA8F37C9}"/>
              </a:ext>
            </a:extLst>
          </p:cNvPr>
          <p:cNvSpPr/>
          <p:nvPr/>
        </p:nvSpPr>
        <p:spPr>
          <a:xfrm>
            <a:off x="179845" y="2571750"/>
            <a:ext cx="4285147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sz="2800" dirty="0">
                <a:solidFill>
                  <a:srgbClr val="D3EBD5"/>
                </a:solidFill>
              </a:rPr>
              <a:t>E</a:t>
            </a:r>
            <a:r>
              <a:rPr lang="en-IN" sz="2800" dirty="0">
                <a:solidFill>
                  <a:srgbClr val="D3EBD5"/>
                </a:solidFill>
              </a:rPr>
              <a:t>C304- </a:t>
            </a:r>
            <a:r>
              <a:rPr lang="en-IN" sz="2000" dirty="0">
                <a:solidFill>
                  <a:srgbClr val="D3EBD5"/>
                </a:solidFill>
              </a:rPr>
              <a:t>MICROCONTROLLERS</a:t>
            </a:r>
          </a:p>
          <a:p>
            <a:pPr algn="ctr"/>
            <a:r>
              <a:rPr lang="en-IN" sz="2000" dirty="0">
                <a:solidFill>
                  <a:srgbClr val="D3EBD5"/>
                </a:solidFill>
              </a:rPr>
              <a:t> </a:t>
            </a:r>
            <a:r>
              <a:rPr lang="en-US" sz="1800" dirty="0">
                <a:solidFill>
                  <a:srgbClr val="80BFB7"/>
                </a:solidFill>
              </a:rPr>
              <a:t>ASSIGNMENT - 1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0915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D5C906-3FFA-4947-AAB6-96DFF32F64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" t="2598" r="2612" b="74836"/>
          <a:stretch/>
        </p:blipFill>
        <p:spPr>
          <a:xfrm>
            <a:off x="3268134" y="870230"/>
            <a:ext cx="4648200" cy="1212571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143000" y="895156"/>
            <a:ext cx="2501900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Slave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a device on the bus that is read or written to, but does not initiate transmission or provide a clock.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5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Slave address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a unique and </a:t>
            </a:r>
            <a:r>
              <a:rPr lang="en-US" sz="1600" u="sng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predetermined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address for each slave on the bus.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5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address is used by the master to indicate which slave it wants to communicate with.</a:t>
            </a:r>
          </a:p>
        </p:txBody>
      </p:sp>
    </p:spTree>
    <p:extLst>
      <p:ext uri="{BB962C8B-B14F-4D97-AF65-F5344CB8AC3E}">
        <p14:creationId xmlns:p14="http://schemas.microsoft.com/office/powerpoint/2010/main" val="98667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D5C906-3FFA-4947-AAB6-96DFF32F64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" t="2599" r="2612" b="45607"/>
          <a:stretch/>
        </p:blipFill>
        <p:spPr>
          <a:xfrm>
            <a:off x="3268134" y="870230"/>
            <a:ext cx="4648200" cy="2783138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143000" y="895156"/>
            <a:ext cx="2171700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master initiates a new message by generating a START (S) condition by pulling SDA LOW while SCL is still HIGH.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soon as the START condition is generated, the SCL will be pulled LOW and start pulsing to provide the clock for the message.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661A99-40DA-4A5C-B9F9-CEEA33DC6578}"/>
              </a:ext>
            </a:extLst>
          </p:cNvPr>
          <p:cNvSpPr/>
          <p:nvPr/>
        </p:nvSpPr>
        <p:spPr>
          <a:xfrm>
            <a:off x="5358865" y="2097379"/>
            <a:ext cx="2557469" cy="844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43380E-B52E-403A-8782-304FDD1B331B}"/>
              </a:ext>
            </a:extLst>
          </p:cNvPr>
          <p:cNvSpPr/>
          <p:nvPr/>
        </p:nvSpPr>
        <p:spPr>
          <a:xfrm>
            <a:off x="4097956" y="2816493"/>
            <a:ext cx="3818378" cy="94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498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D5C906-3FFA-4947-AAB6-96DFF32F64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" t="2599" r="2612" b="45607"/>
          <a:stretch/>
        </p:blipFill>
        <p:spPr>
          <a:xfrm>
            <a:off x="3268134" y="870230"/>
            <a:ext cx="4648200" cy="2783138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143000" y="895156"/>
            <a:ext cx="2171700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master is responsible for pulsing the clock.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661A99-40DA-4A5C-B9F9-CEEA33DC6578}"/>
              </a:ext>
            </a:extLst>
          </p:cNvPr>
          <p:cNvSpPr/>
          <p:nvPr/>
        </p:nvSpPr>
        <p:spPr>
          <a:xfrm>
            <a:off x="5358865" y="2097379"/>
            <a:ext cx="2557469" cy="844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43380E-B52E-403A-8782-304FDD1B331B}"/>
              </a:ext>
            </a:extLst>
          </p:cNvPr>
          <p:cNvSpPr/>
          <p:nvPr/>
        </p:nvSpPr>
        <p:spPr>
          <a:xfrm>
            <a:off x="4097956" y="2816493"/>
            <a:ext cx="3818378" cy="94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89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81600" y="4857751"/>
            <a:ext cx="28194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432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D5C906-3FFA-4947-AAB6-96DFF32F64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" t="2599" r="2612" b="45607"/>
          <a:stretch/>
        </p:blipFill>
        <p:spPr>
          <a:xfrm>
            <a:off x="3268134" y="870230"/>
            <a:ext cx="4648200" cy="2783138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143000" y="895156"/>
            <a:ext cx="2171700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clock pulse within the I2C message is numbered by </a:t>
            </a:r>
            <a:r>
              <a:rPr lang="en-US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periods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the master and the slaves count the number of periods that have occurred since the message started in order to know when certain frames and signals should be present.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661A99-40DA-4A5C-B9F9-CEEA33DC6578}"/>
              </a:ext>
            </a:extLst>
          </p:cNvPr>
          <p:cNvSpPr/>
          <p:nvPr/>
        </p:nvSpPr>
        <p:spPr>
          <a:xfrm>
            <a:off x="5358865" y="2097379"/>
            <a:ext cx="2557469" cy="844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43380E-B52E-403A-8782-304FDD1B331B}"/>
              </a:ext>
            </a:extLst>
          </p:cNvPr>
          <p:cNvSpPr/>
          <p:nvPr/>
        </p:nvSpPr>
        <p:spPr>
          <a:xfrm>
            <a:off x="4367463" y="2816493"/>
            <a:ext cx="3548871" cy="94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252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D5C906-3FFA-4947-AAB6-96DFF32F64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" t="2599" r="2612" b="24729"/>
          <a:stretch/>
        </p:blipFill>
        <p:spPr>
          <a:xfrm>
            <a:off x="3268134" y="870230"/>
            <a:ext cx="4648200" cy="3904971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143000" y="895156"/>
            <a:ext cx="2171700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the master generates the START condition, it first sends the slave address that it wishes to communicate with.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I2C slave addresses can either be 7-bit (default) or 10-bit.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661A99-40DA-4A5C-B9F9-CEEA33DC6578}"/>
              </a:ext>
            </a:extLst>
          </p:cNvPr>
          <p:cNvSpPr/>
          <p:nvPr/>
        </p:nvSpPr>
        <p:spPr>
          <a:xfrm>
            <a:off x="5358865" y="2097379"/>
            <a:ext cx="2557469" cy="844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43380E-B52E-403A-8782-304FDD1B331B}"/>
              </a:ext>
            </a:extLst>
          </p:cNvPr>
          <p:cNvSpPr/>
          <p:nvPr/>
        </p:nvSpPr>
        <p:spPr>
          <a:xfrm>
            <a:off x="5413376" y="2816493"/>
            <a:ext cx="2502958" cy="94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5B66F-A8B6-473A-AD5F-1C767050E036}"/>
              </a:ext>
            </a:extLst>
          </p:cNvPr>
          <p:cNvSpPr/>
          <p:nvPr/>
        </p:nvSpPr>
        <p:spPr>
          <a:xfrm>
            <a:off x="4675888" y="3666997"/>
            <a:ext cx="3325113" cy="1178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06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143000" y="895156"/>
            <a:ext cx="2171700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slave address is followed by the read/write signal indicating which type of transaction is being requested in the message.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START condition, slave address, and read/write signal constitute periods 1 → 8.</a:t>
            </a:r>
          </a:p>
          <a:p>
            <a:pPr algn="l"/>
            <a:endParaRPr lang="en-US" sz="16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160FE7-3064-4C97-B4E9-FB7700803B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" t="2599" r="2612" b="24729"/>
          <a:stretch/>
        </p:blipFill>
        <p:spPr>
          <a:xfrm>
            <a:off x="3268134" y="870230"/>
            <a:ext cx="4648200" cy="39049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DAFAB5-927A-4698-8A96-28A8D663DEFC}"/>
              </a:ext>
            </a:extLst>
          </p:cNvPr>
          <p:cNvSpPr/>
          <p:nvPr/>
        </p:nvSpPr>
        <p:spPr>
          <a:xfrm>
            <a:off x="5358865" y="2097379"/>
            <a:ext cx="2557469" cy="74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D846F4-0E26-46F0-8C65-B0AACF6BBEBB}"/>
              </a:ext>
            </a:extLst>
          </p:cNvPr>
          <p:cNvSpPr/>
          <p:nvPr/>
        </p:nvSpPr>
        <p:spPr>
          <a:xfrm>
            <a:off x="5613400" y="2816493"/>
            <a:ext cx="2302934" cy="94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6F3943-1FCD-4E0B-96F3-DF9B49F1B245}"/>
              </a:ext>
            </a:extLst>
          </p:cNvPr>
          <p:cNvSpPr/>
          <p:nvPr/>
        </p:nvSpPr>
        <p:spPr>
          <a:xfrm>
            <a:off x="5613400" y="3666997"/>
            <a:ext cx="2387600" cy="1178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69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143000" y="895156"/>
            <a:ext cx="2171700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 9 of the message is reserved for the slave acknowledge (ACK) or no-acknowledge (NACK) signal.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the slave address and read/write signal are sent by the master, each slave on the bus checks whether it is being addressed.</a:t>
            </a:r>
          </a:p>
          <a:p>
            <a:pPr algn="l"/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A0F914-C144-4E0D-BD13-847064D652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" t="2599" r="2612" b="24729"/>
          <a:stretch/>
        </p:blipFill>
        <p:spPr>
          <a:xfrm>
            <a:off x="3268134" y="870230"/>
            <a:ext cx="4648200" cy="390497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96DDB90-4D75-4F6B-B18B-4DA6B2FE0588}"/>
              </a:ext>
            </a:extLst>
          </p:cNvPr>
          <p:cNvSpPr/>
          <p:nvPr/>
        </p:nvSpPr>
        <p:spPr>
          <a:xfrm>
            <a:off x="5358865" y="2097379"/>
            <a:ext cx="2557469" cy="74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929DCB-E5AF-4F24-A45D-6543FA9F6C42}"/>
              </a:ext>
            </a:extLst>
          </p:cNvPr>
          <p:cNvSpPr/>
          <p:nvPr/>
        </p:nvSpPr>
        <p:spPr>
          <a:xfrm>
            <a:off x="5829302" y="2816493"/>
            <a:ext cx="2087032" cy="94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89C487-A363-4FC1-BBAD-EE985F382F0A}"/>
              </a:ext>
            </a:extLst>
          </p:cNvPr>
          <p:cNvSpPr/>
          <p:nvPr/>
        </p:nvSpPr>
        <p:spPr>
          <a:xfrm>
            <a:off x="6612924" y="3666997"/>
            <a:ext cx="1388076" cy="1178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719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143000" y="895156"/>
            <a:ext cx="2271562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 slave exists with the specified slave address, it will send an </a:t>
            </a:r>
            <a:r>
              <a:rPr lang="en-US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signal back to the master by pulling SDA LOW.</a:t>
            </a:r>
            <a:b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no device exists with the specified slave address, no device will pull down SDA.  This will result in period 9 remaining HIGH and will be interpreted as a </a:t>
            </a:r>
            <a:r>
              <a:rPr lang="en-US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NACK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41D495-5169-4FD1-B6BC-5DC8620C52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" t="2599" r="2612" b="24729"/>
          <a:stretch/>
        </p:blipFill>
        <p:spPr>
          <a:xfrm>
            <a:off x="3268134" y="870230"/>
            <a:ext cx="4648200" cy="39049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8A3953D-8959-48B0-9ADD-521BD3784ACE}"/>
              </a:ext>
            </a:extLst>
          </p:cNvPr>
          <p:cNvSpPr/>
          <p:nvPr/>
        </p:nvSpPr>
        <p:spPr>
          <a:xfrm>
            <a:off x="5358865" y="2097379"/>
            <a:ext cx="2557469" cy="74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182556-CF06-4B91-8D06-5454B5B999BD}"/>
              </a:ext>
            </a:extLst>
          </p:cNvPr>
          <p:cNvSpPr/>
          <p:nvPr/>
        </p:nvSpPr>
        <p:spPr>
          <a:xfrm>
            <a:off x="5829302" y="2816493"/>
            <a:ext cx="2087032" cy="94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2F3715-BD66-4C23-B88C-F468CAD5A3C5}"/>
              </a:ext>
            </a:extLst>
          </p:cNvPr>
          <p:cNvSpPr/>
          <p:nvPr/>
        </p:nvSpPr>
        <p:spPr>
          <a:xfrm>
            <a:off x="6612924" y="3666997"/>
            <a:ext cx="1388076" cy="1178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22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143000" y="895156"/>
            <a:ext cx="2271562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master sees the ACK signal, it knows a slave exists with the specified address and proceeds with the message.</a:t>
            </a:r>
          </a:p>
          <a:p>
            <a:pPr algn="l"/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CFFBA9-79B9-4814-9F99-750A8743B8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" t="2599" r="2612" b="24729"/>
          <a:stretch/>
        </p:blipFill>
        <p:spPr>
          <a:xfrm>
            <a:off x="3268134" y="870230"/>
            <a:ext cx="4648200" cy="39049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35FDC97-360A-4B83-B726-FE3E66679DD0}"/>
              </a:ext>
            </a:extLst>
          </p:cNvPr>
          <p:cNvSpPr/>
          <p:nvPr/>
        </p:nvSpPr>
        <p:spPr>
          <a:xfrm>
            <a:off x="5358865" y="2097379"/>
            <a:ext cx="2557469" cy="74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588A78-A878-409F-87B4-230ECC7EE2EE}"/>
              </a:ext>
            </a:extLst>
          </p:cNvPr>
          <p:cNvSpPr/>
          <p:nvPr/>
        </p:nvSpPr>
        <p:spPr>
          <a:xfrm>
            <a:off x="7403757" y="2816493"/>
            <a:ext cx="512577" cy="94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F440EE-B505-42B7-853C-8F01EA4802A2}"/>
              </a:ext>
            </a:extLst>
          </p:cNvPr>
          <p:cNvSpPr/>
          <p:nvPr/>
        </p:nvSpPr>
        <p:spPr>
          <a:xfrm>
            <a:off x="7403756" y="3666997"/>
            <a:ext cx="597245" cy="1178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672C41-C62C-4BAF-A2F6-DD93A3B71162}"/>
              </a:ext>
            </a:extLst>
          </p:cNvPr>
          <p:cNvSpPr/>
          <p:nvPr/>
        </p:nvSpPr>
        <p:spPr>
          <a:xfrm>
            <a:off x="6637598" y="4403125"/>
            <a:ext cx="1239834" cy="407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143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143000" y="895156"/>
            <a:ext cx="2271562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each byte is sent, the receiving device sends an ACK signal indicating that it successfully received the data.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CFFBA9-79B9-4814-9F99-750A8743B8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" t="2599" r="2612" b="23835"/>
          <a:stretch/>
        </p:blipFill>
        <p:spPr>
          <a:xfrm>
            <a:off x="3268133" y="862748"/>
            <a:ext cx="4648200" cy="3953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35FDC97-360A-4B83-B726-FE3E66679DD0}"/>
              </a:ext>
            </a:extLst>
          </p:cNvPr>
          <p:cNvSpPr/>
          <p:nvPr/>
        </p:nvSpPr>
        <p:spPr>
          <a:xfrm>
            <a:off x="5358865" y="2097379"/>
            <a:ext cx="2557469" cy="74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588A78-A878-409F-87B4-230ECC7EE2EE}"/>
              </a:ext>
            </a:extLst>
          </p:cNvPr>
          <p:cNvSpPr/>
          <p:nvPr/>
        </p:nvSpPr>
        <p:spPr>
          <a:xfrm>
            <a:off x="7675605" y="2816493"/>
            <a:ext cx="240728" cy="94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066BEC-1A13-4346-82C9-BBBCC68A3194}"/>
              </a:ext>
            </a:extLst>
          </p:cNvPr>
          <p:cNvSpPr/>
          <p:nvPr/>
        </p:nvSpPr>
        <p:spPr>
          <a:xfrm>
            <a:off x="7582013" y="2393092"/>
            <a:ext cx="240728" cy="549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973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8051  - DS1307 </a:t>
            </a:r>
            <a:br>
              <a:rPr lang="en" dirty="0"/>
            </a:br>
            <a:r>
              <a:rPr lang="en" dirty="0"/>
              <a:t>REAL TIME CLOCK</a:t>
            </a:r>
            <a:br>
              <a:rPr lang="en" dirty="0"/>
            </a:br>
            <a:r>
              <a:rPr lang="en" dirty="0"/>
              <a:t>INTERFACING</a:t>
            </a:r>
            <a:br>
              <a:rPr lang="en" dirty="0"/>
            </a:br>
            <a:r>
              <a:rPr lang="en" dirty="0"/>
              <a:t>USING I2</a:t>
            </a:r>
            <a:r>
              <a:rPr lang="en-IN" dirty="0"/>
              <a:t>C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143000" y="895156"/>
            <a:ext cx="2271562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STOP condition occurs when there is a LOW-to-HIGH transition on SDA while SCL is HIGH.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Once, SDA goes HIGH, SCL also remains HIGH indicating that the bus is idle again.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CFFBA9-79B9-4814-9F99-750A8743B8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" t="2599" r="2612" b="23835"/>
          <a:stretch/>
        </p:blipFill>
        <p:spPr>
          <a:xfrm>
            <a:off x="3268134" y="870230"/>
            <a:ext cx="4648200" cy="39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43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143000" y="895156"/>
            <a:ext cx="2271562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NACK in period 9 tells the master that no slave exists with the specified address.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master then generates a STOP condition and ends the message.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CFFBA9-79B9-4814-9F99-750A8743B8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" t="2599" r="2612" b="23835"/>
          <a:stretch/>
        </p:blipFill>
        <p:spPr>
          <a:xfrm>
            <a:off x="3268134" y="870230"/>
            <a:ext cx="4648200" cy="39530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BF80E9-F60C-40E3-B215-2B5EBB5E4195}"/>
              </a:ext>
            </a:extLst>
          </p:cNvPr>
          <p:cNvSpPr/>
          <p:nvPr/>
        </p:nvSpPr>
        <p:spPr>
          <a:xfrm>
            <a:off x="5874103" y="2108887"/>
            <a:ext cx="2042231" cy="1202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E33878-0D71-43ED-ABE4-C3B93EE8FD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99" t="47808" r="2612" b="46025"/>
          <a:stretch/>
        </p:blipFill>
        <p:spPr>
          <a:xfrm>
            <a:off x="5769680" y="3302620"/>
            <a:ext cx="289164" cy="3313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F827C1-0555-42CF-9B1E-2861B340DA55}"/>
              </a:ext>
            </a:extLst>
          </p:cNvPr>
          <p:cNvSpPr/>
          <p:nvPr/>
        </p:nvSpPr>
        <p:spPr>
          <a:xfrm>
            <a:off x="5508979" y="3342865"/>
            <a:ext cx="365125" cy="250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>
                <a:solidFill>
                  <a:srgbClr val="FF0000"/>
                </a:solidFill>
              </a:rPr>
              <a:t>NACK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084C53-0E5C-45B8-B078-72499591C02E}"/>
              </a:ext>
            </a:extLst>
          </p:cNvPr>
          <p:cNvSpPr/>
          <p:nvPr/>
        </p:nvSpPr>
        <p:spPr>
          <a:xfrm>
            <a:off x="6058845" y="3227348"/>
            <a:ext cx="1909675" cy="1595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4E6F62-FF48-454A-8316-1EFCB60FA762}"/>
              </a:ext>
            </a:extLst>
          </p:cNvPr>
          <p:cNvSpPr/>
          <p:nvPr/>
        </p:nvSpPr>
        <p:spPr>
          <a:xfrm>
            <a:off x="5592235" y="3608535"/>
            <a:ext cx="1909675" cy="1202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8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194492-2A0F-4F13-BBF1-F8B984DE9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2904" y="1276350"/>
            <a:ext cx="52447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90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115820" y="3931247"/>
            <a:ext cx="3200400" cy="360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Courtesy of </a:t>
            </a:r>
          </a:p>
          <a:p>
            <a:pPr algn="r"/>
            <a:r>
              <a:rPr lang="en-US" sz="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Recording Connection of Canada</a:t>
            </a:r>
            <a:endParaRPr lang="en-US" sz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625E926F-DB87-4A3F-B3E9-C2F916F17113}"/>
              </a:ext>
            </a:extLst>
          </p:cNvPr>
          <p:cNvSpPr txBox="1">
            <a:spLocks/>
          </p:cNvSpPr>
          <p:nvPr/>
        </p:nvSpPr>
        <p:spPr>
          <a:xfrm>
            <a:off x="2115820" y="3931247"/>
            <a:ext cx="3200400" cy="360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Courtesy of </a:t>
            </a:r>
          </a:p>
          <a:p>
            <a:pPr algn="r"/>
            <a:r>
              <a:rPr lang="en-US" sz="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Recording Connection of Canada</a:t>
            </a:r>
            <a:endParaRPr lang="en-US" sz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A20C2E0A-8111-47E6-A9DB-CCBA62808E9C}"/>
              </a:ext>
            </a:extLst>
          </p:cNvPr>
          <p:cNvSpPr txBox="1">
            <a:spLocks/>
          </p:cNvSpPr>
          <p:nvPr/>
        </p:nvSpPr>
        <p:spPr>
          <a:xfrm>
            <a:off x="2115820" y="3931247"/>
            <a:ext cx="3200400" cy="360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Courtesy of </a:t>
            </a:r>
          </a:p>
          <a:p>
            <a:pPr algn="r"/>
            <a:r>
              <a:rPr lang="en-US" sz="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Recording Connection of Canada</a:t>
            </a:r>
            <a:endParaRPr lang="en-US" sz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A99652FA-8C6B-41C4-93CB-610BDB2125F5}"/>
              </a:ext>
            </a:extLst>
          </p:cNvPr>
          <p:cNvSpPr txBox="1">
            <a:spLocks/>
          </p:cNvSpPr>
          <p:nvPr/>
        </p:nvSpPr>
        <p:spPr>
          <a:xfrm>
            <a:off x="2115820" y="3931247"/>
            <a:ext cx="3200400" cy="360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Courtesy of </a:t>
            </a:r>
          </a:p>
          <a:p>
            <a:pPr algn="r"/>
            <a:r>
              <a:rPr lang="en-US" sz="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Recording Connection of Canada</a:t>
            </a:r>
            <a:endParaRPr lang="en-US" sz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333500" y="895156"/>
            <a:ext cx="6667500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the master is </a:t>
            </a:r>
            <a:r>
              <a:rPr lang="en-US" sz="1600" b="1" u="sng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a slave, the master sends the 8-bits of data and the slave produces the ACK/NACK signal.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the master is </a:t>
            </a:r>
            <a:r>
              <a:rPr lang="en-US" sz="1600" b="1" u="sng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a slave, the slave sends the 8-bits of data and the master produces the ACK/NACK signal.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the data has been sent and acknowledged, the master can end the message by generating the STOP condition anytime.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3A243E27-FF82-4A4B-843D-99DAFEA6CB79}"/>
              </a:ext>
            </a:extLst>
          </p:cNvPr>
          <p:cNvSpPr txBox="1">
            <a:spLocks/>
          </p:cNvSpPr>
          <p:nvPr/>
        </p:nvSpPr>
        <p:spPr>
          <a:xfrm>
            <a:off x="2115820" y="3931247"/>
            <a:ext cx="3200400" cy="360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Courtesy of </a:t>
            </a:r>
          </a:p>
          <a:p>
            <a:pPr algn="r"/>
            <a:r>
              <a:rPr lang="en-US" sz="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Recording Connection of Canada</a:t>
            </a:r>
            <a:endParaRPr lang="en-US" sz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72735AC-3C3A-48D6-9E63-22E12E7B88B3}"/>
              </a:ext>
            </a:extLst>
          </p:cNvPr>
          <p:cNvSpPr txBox="1">
            <a:spLocks/>
          </p:cNvSpPr>
          <p:nvPr/>
        </p:nvSpPr>
        <p:spPr>
          <a:xfrm>
            <a:off x="2115820" y="3931247"/>
            <a:ext cx="3200400" cy="360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Courtesy of </a:t>
            </a:r>
          </a:p>
          <a:p>
            <a:pPr algn="r"/>
            <a:r>
              <a:rPr lang="en-US" sz="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Recording Connection of Canada</a:t>
            </a:r>
            <a:endParaRPr lang="en-US" sz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9053BB60-C46C-4CB0-A668-26E4A09DD0F9}"/>
              </a:ext>
            </a:extLst>
          </p:cNvPr>
          <p:cNvSpPr txBox="1">
            <a:spLocks/>
          </p:cNvSpPr>
          <p:nvPr/>
        </p:nvSpPr>
        <p:spPr>
          <a:xfrm>
            <a:off x="2115820" y="3931247"/>
            <a:ext cx="3200400" cy="360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Courtesy of </a:t>
            </a:r>
          </a:p>
          <a:p>
            <a:pPr algn="r"/>
            <a:r>
              <a:rPr lang="en-US" sz="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Recording Connection of Canada</a:t>
            </a:r>
            <a:endParaRPr lang="en-US" sz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63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194492-2A0F-4F13-BBF1-F8B984DE9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2904" y="1386779"/>
            <a:ext cx="5244750" cy="290334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37B3F899-C694-48B0-8C36-72C65F63B494}"/>
              </a:ext>
            </a:extLst>
          </p:cNvPr>
          <p:cNvSpPr txBox="1">
            <a:spLocks/>
          </p:cNvSpPr>
          <p:nvPr/>
        </p:nvSpPr>
        <p:spPr>
          <a:xfrm>
            <a:off x="1333500" y="895156"/>
            <a:ext cx="6340122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Master can send multiple data bytes in a single message.</a:t>
            </a:r>
          </a:p>
        </p:txBody>
      </p:sp>
    </p:spTree>
    <p:extLst>
      <p:ext uri="{BB962C8B-B14F-4D97-AF65-F5344CB8AC3E}">
        <p14:creationId xmlns:p14="http://schemas.microsoft.com/office/powerpoint/2010/main" val="2709760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333500" y="895156"/>
            <a:ext cx="6390604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the Basic I2C Message 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E748CB-6DA8-42DF-9223-2310BA1B9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2346" y="2247501"/>
            <a:ext cx="4293553" cy="255759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E41105-C751-47EE-A3B1-027B94D48D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" t="2599" r="2612" b="74616"/>
          <a:stretch/>
        </p:blipFill>
        <p:spPr>
          <a:xfrm>
            <a:off x="2582751" y="1164722"/>
            <a:ext cx="3872785" cy="102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8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333500" y="895156"/>
            <a:ext cx="2761544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I2C devices contain individual registers that hold their information.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simplest case, an I2C device contains only a single register.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2BAC58-ADFE-438D-A065-48A4807AFA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" t="15995" r="4573" b="53724"/>
          <a:stretch/>
        </p:blipFill>
        <p:spPr>
          <a:xfrm>
            <a:off x="4095044" y="820713"/>
            <a:ext cx="3590424" cy="85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2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333500" y="895156"/>
            <a:ext cx="2761544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 slave with a single register.</a:t>
            </a:r>
          </a:p>
          <a:p>
            <a:pPr marL="287338" lvl="1" indent="-174625" algn="l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master initiates the message by sending the S bit.</a:t>
            </a:r>
          </a:p>
          <a:p>
            <a:pPr marL="287338" lvl="1" indent="-174625" algn="l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master provides the slave address and a WRITE signal.</a:t>
            </a:r>
          </a:p>
          <a:p>
            <a:pPr marL="287338" lvl="1" indent="-174625" algn="l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slave ACKs to indicate it is ready.</a:t>
            </a:r>
          </a:p>
          <a:p>
            <a:pPr marL="287338" lvl="1" indent="-174625" algn="l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master writes the data.</a:t>
            </a:r>
          </a:p>
          <a:p>
            <a:pPr marL="287338" lvl="1" indent="-174625" algn="l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slave sends an </a:t>
            </a:r>
            <a:r>
              <a:rPr lang="en-US" sz="1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</a:t>
            </a:r>
            <a:r>
              <a:rPr lang="en-US" sz="1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it got the data.</a:t>
            </a:r>
          </a:p>
          <a:p>
            <a:pPr marL="287338" lvl="1" indent="-174625" algn="l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master ends the message by sending the P bit.</a:t>
            </a: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EC6A4C1-7A69-40C8-8584-6F988B7C0952}"/>
              </a:ext>
            </a:extLst>
          </p:cNvPr>
          <p:cNvSpPr/>
          <p:nvPr/>
        </p:nvSpPr>
        <p:spPr>
          <a:xfrm>
            <a:off x="4952712" y="3524651"/>
            <a:ext cx="1978667" cy="638010"/>
          </a:xfrm>
          <a:prstGeom prst="wedgeRectCallout">
            <a:avLst>
              <a:gd name="adj1" fmla="val 63390"/>
              <a:gd name="adj2" fmla="val -116059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US" dirty="0"/>
              <a:t>No register address is needed.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F1D4FA-7FE7-4E78-AE29-7958F5A297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" t="15994" r="4573" b="3915"/>
          <a:stretch/>
        </p:blipFill>
        <p:spPr>
          <a:xfrm>
            <a:off x="4095044" y="820713"/>
            <a:ext cx="3590424" cy="22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277056" y="871595"/>
            <a:ext cx="2863144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</a:t>
            </a:r>
            <a:r>
              <a:rPr lang="en-US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a slave with a single register.</a:t>
            </a:r>
          </a:p>
          <a:p>
            <a:pPr marL="287338" lvl="1" indent="-174625" algn="l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master initiates the message by sending the S bit.</a:t>
            </a:r>
          </a:p>
          <a:p>
            <a:pPr marL="287338" lvl="1" indent="-174625" algn="l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master provides the slave address and a WRITE signal.</a:t>
            </a:r>
          </a:p>
          <a:p>
            <a:pPr marL="287338" lvl="1" indent="-174625" algn="l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slave ACKs to indicate it is ready.</a:t>
            </a:r>
          </a:p>
          <a:p>
            <a:pPr marL="287338" lvl="1" indent="-174625" algn="l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slave sends the data.</a:t>
            </a:r>
          </a:p>
          <a:p>
            <a:pPr marL="287338" lvl="1" indent="-174625" algn="l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master sends a </a:t>
            </a:r>
            <a:r>
              <a:rPr lang="en-US" sz="1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NACK</a:t>
            </a:r>
            <a:r>
              <a:rPr lang="en-US" sz="1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stop the slave from sending more data.</a:t>
            </a:r>
          </a:p>
          <a:p>
            <a:pPr marL="287338" lvl="1" indent="-174625" algn="l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master ends the message by sending the P bit.</a:t>
            </a: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7267F-4B0B-4831-B0A7-C5C602588D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" t="19110" r="2439" b="2965"/>
          <a:stretch/>
        </p:blipFill>
        <p:spPr>
          <a:xfrm>
            <a:off x="4140200" y="1675076"/>
            <a:ext cx="3670300" cy="2929467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39E4B1D-B9ED-422E-95F5-4302E12AFB6E}"/>
              </a:ext>
            </a:extLst>
          </p:cNvPr>
          <p:cNvSpPr/>
          <p:nvPr/>
        </p:nvSpPr>
        <p:spPr>
          <a:xfrm>
            <a:off x="5601967" y="596191"/>
            <a:ext cx="1978667" cy="638010"/>
          </a:xfrm>
          <a:prstGeom prst="wedgeRectCallout">
            <a:avLst>
              <a:gd name="adj1" fmla="val 38571"/>
              <a:gd name="adj2" fmla="val 137849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No register address is needed.</a:t>
            </a:r>
          </a:p>
        </p:txBody>
      </p:sp>
    </p:spTree>
    <p:extLst>
      <p:ext uri="{BB962C8B-B14F-4D97-AF65-F5344CB8AC3E}">
        <p14:creationId xmlns:p14="http://schemas.microsoft.com/office/powerpoint/2010/main" val="3842302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333500" y="895156"/>
            <a:ext cx="2971428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an I2C device has multiple registers, each is assigned a </a:t>
            </a:r>
            <a:r>
              <a:rPr lang="en-US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address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access a specific register in the slave, the master needs to provide the register address in the message.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F45176-BF37-4B62-A1C0-5B7C8892AB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" t="10737" b="46741"/>
          <a:stretch/>
        </p:blipFill>
        <p:spPr>
          <a:xfrm>
            <a:off x="4411134" y="1241778"/>
            <a:ext cx="3551766" cy="169897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BD399B9-2480-40D1-B483-0CB70BC545FF}"/>
              </a:ext>
            </a:extLst>
          </p:cNvPr>
          <p:cNvSpPr/>
          <p:nvPr/>
        </p:nvSpPr>
        <p:spPr>
          <a:xfrm>
            <a:off x="4411134" y="2095166"/>
            <a:ext cx="2088798" cy="913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8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p4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132" name="Google Shape;4132;p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133" name="Google Shape;4133;p40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4" name="Google Shape;4134;p40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35" name="Google Shape;4135;p40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136" name="Google Shape;413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37" name="Google Shape;413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38" name="Google Shape;4138;p40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139" name="Google Shape;413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0" name="Google Shape;414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1" name="Google Shape;4141;p40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142" name="Google Shape;414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3" name="Google Shape;414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4" name="Google Shape;4144;p40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145" name="Google Shape;414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6" name="Google Shape;414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7" name="Google Shape;4147;p40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148" name="Google Shape;414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9" name="Google Shape;414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50" name="Google Shape;4150;p40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151" name="Google Shape;415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52" name="Google Shape;415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4153" name="Google Shape;4153;p40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First we will look into the protocol of I2C</a:t>
            </a:r>
          </a:p>
        </p:txBody>
      </p:sp>
      <p:sp>
        <p:nvSpPr>
          <p:cNvPr id="4154" name="Google Shape;4154;p40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9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Second we look into the DS1307</a:t>
            </a:r>
          </a:p>
          <a:p>
            <a:pPr lvl="0"/>
            <a:endParaRPr lang="en-US" sz="9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55" name="Google Shape;4155;p40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We are going to interface DS1307 RTC with 8051</a:t>
            </a:r>
          </a:p>
        </p:txBody>
      </p:sp>
      <p:sp>
        <p:nvSpPr>
          <p:cNvPr id="4156" name="Google Shape;4156;p40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9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Then we look into the implementation of I2C in Embedded C </a:t>
            </a:r>
          </a:p>
          <a:p>
            <a:pPr lvl="0"/>
            <a:endParaRPr lang="en-US" sz="9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57" name="Google Shape;4157;p40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 also DS1307Real Time Clock implementation in Embedded C</a:t>
            </a:r>
          </a:p>
        </p:txBody>
      </p:sp>
      <p:sp>
        <p:nvSpPr>
          <p:cNvPr id="4158" name="Google Shape;4158;p40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Simulate and Verify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333500" y="895156"/>
            <a:ext cx="2971428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 </a:t>
            </a:r>
            <a:r>
              <a:rPr lang="en-US" sz="1600" b="1" u="sng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transaction, the master generates an I2C message that first provides the slave address, then provides the register address to access, then provides the data to be written.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each frame, the slave sends an ACK signal.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F45176-BF37-4B62-A1C0-5B7C8892AB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" t="10737" b="2099"/>
          <a:stretch/>
        </p:blipFill>
        <p:spPr>
          <a:xfrm>
            <a:off x="4411134" y="1241778"/>
            <a:ext cx="3551766" cy="34826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BD399B9-2480-40D1-B483-0CB70BC545FF}"/>
              </a:ext>
            </a:extLst>
          </p:cNvPr>
          <p:cNvSpPr/>
          <p:nvPr/>
        </p:nvSpPr>
        <p:spPr>
          <a:xfrm>
            <a:off x="4411134" y="2095166"/>
            <a:ext cx="2088798" cy="84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56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333501" y="895156"/>
            <a:ext cx="2976033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master can also </a:t>
            </a:r>
            <a:r>
              <a:rPr lang="en-US" sz="1600" b="1" u="sng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block of data to registers.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slave automatically increments the starting address after each byte of data is written.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master still sends the slave address, the write signal, and the starting register address.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next byte of data that is sent goes into the first register address location.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07503B-C74B-45FD-8454-0B46270066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" t="10465" r="3192" b="3552"/>
          <a:stretch/>
        </p:blipFill>
        <p:spPr>
          <a:xfrm>
            <a:off x="4425528" y="1241778"/>
            <a:ext cx="3346873" cy="340883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781A6C4-E30A-4952-A75D-1C23321F2675}"/>
              </a:ext>
            </a:extLst>
          </p:cNvPr>
          <p:cNvSpPr/>
          <p:nvPr/>
        </p:nvSpPr>
        <p:spPr>
          <a:xfrm>
            <a:off x="4309534" y="2095167"/>
            <a:ext cx="2158723" cy="63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471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333501" y="895156"/>
            <a:ext cx="2976033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slave will continue to increment its register address until it sees the STOP condition generated by the master.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07503B-C74B-45FD-8454-0B46270066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" t="10465" r="3192" b="3552"/>
          <a:stretch/>
        </p:blipFill>
        <p:spPr>
          <a:xfrm>
            <a:off x="4425528" y="1241778"/>
            <a:ext cx="3346873" cy="340883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781A6C4-E30A-4952-A75D-1C23321F2675}"/>
              </a:ext>
            </a:extLst>
          </p:cNvPr>
          <p:cNvSpPr/>
          <p:nvPr/>
        </p:nvSpPr>
        <p:spPr>
          <a:xfrm>
            <a:off x="4309534" y="2095167"/>
            <a:ext cx="2158723" cy="63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DCD64666-F29B-4CDC-B008-25E5DB0C32F7}"/>
              </a:ext>
            </a:extLst>
          </p:cNvPr>
          <p:cNvSpPr/>
          <p:nvPr/>
        </p:nvSpPr>
        <p:spPr>
          <a:xfrm>
            <a:off x="4899649" y="537066"/>
            <a:ext cx="2785262" cy="638010"/>
          </a:xfrm>
          <a:prstGeom prst="wedgeRectCallout">
            <a:avLst>
              <a:gd name="adj1" fmla="val 25905"/>
              <a:gd name="adj2" fmla="val 9626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Check the slave’s datasheet for details!!!</a:t>
            </a:r>
          </a:p>
        </p:txBody>
      </p:sp>
    </p:spTree>
    <p:extLst>
      <p:ext uri="{BB962C8B-B14F-4D97-AF65-F5344CB8AC3E}">
        <p14:creationId xmlns:p14="http://schemas.microsoft.com/office/powerpoint/2010/main" val="173666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333500" y="895156"/>
            <a:ext cx="3238500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</a:t>
            </a:r>
            <a:r>
              <a:rPr lang="en-US" sz="1600" b="1" u="sng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a device that contains multiple registers, two message are needed.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DCC97A-6473-495D-90A4-269FDFB9DA84}"/>
              </a:ext>
            </a:extLst>
          </p:cNvPr>
          <p:cNvSpPr/>
          <p:nvPr/>
        </p:nvSpPr>
        <p:spPr>
          <a:xfrm>
            <a:off x="4457701" y="2803505"/>
            <a:ext cx="1999899" cy="685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7DBE97-88F0-4CE2-9130-4AA0CA6E8CD5}"/>
              </a:ext>
            </a:extLst>
          </p:cNvPr>
          <p:cNvSpPr/>
          <p:nvPr/>
        </p:nvSpPr>
        <p:spPr>
          <a:xfrm>
            <a:off x="4572000" y="1720166"/>
            <a:ext cx="126535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E4BB08-E753-421E-B2F9-6CFECF80DF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" t="26406" r="3901" b="4622"/>
          <a:stretch/>
        </p:blipFill>
        <p:spPr>
          <a:xfrm>
            <a:off x="4632678" y="692430"/>
            <a:ext cx="3330222" cy="14788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02792E7-6DFE-4A69-92AE-6968AC176773}"/>
              </a:ext>
            </a:extLst>
          </p:cNvPr>
          <p:cNvSpPr/>
          <p:nvPr/>
        </p:nvSpPr>
        <p:spPr>
          <a:xfrm>
            <a:off x="4518379" y="1569964"/>
            <a:ext cx="1999899" cy="685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BD10E7-3BBF-4342-A54C-4F5056C044C6}"/>
              </a:ext>
            </a:extLst>
          </p:cNvPr>
          <p:cNvSpPr/>
          <p:nvPr/>
        </p:nvSpPr>
        <p:spPr>
          <a:xfrm>
            <a:off x="4632678" y="486625"/>
            <a:ext cx="126535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077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333500" y="895156"/>
            <a:ext cx="3238500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</a:t>
            </a:r>
            <a:r>
              <a:rPr lang="en-US" sz="1600" b="1" u="sng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a device that contains multiple registers, two message are needed.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message sets the register address within the slave that will be read from using a write transaction.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message puts the slave into a mode where it’s expecting a second message that will read data from the register address that was just sent.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2B8DC8-463B-4B21-A5F1-886EBA8247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" t="26406" r="3901" b="4622"/>
          <a:stretch/>
        </p:blipFill>
        <p:spPr>
          <a:xfrm>
            <a:off x="4632678" y="692430"/>
            <a:ext cx="3330222" cy="14788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4DCC97A-6473-495D-90A4-269FDFB9DA84}"/>
              </a:ext>
            </a:extLst>
          </p:cNvPr>
          <p:cNvSpPr/>
          <p:nvPr/>
        </p:nvSpPr>
        <p:spPr>
          <a:xfrm>
            <a:off x="4518379" y="1569964"/>
            <a:ext cx="1999899" cy="685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7DBE97-88F0-4CE2-9130-4AA0CA6E8CD5}"/>
              </a:ext>
            </a:extLst>
          </p:cNvPr>
          <p:cNvSpPr/>
          <p:nvPr/>
        </p:nvSpPr>
        <p:spPr>
          <a:xfrm>
            <a:off x="4632678" y="486625"/>
            <a:ext cx="126535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02DC5-5C28-4A6B-A939-A74CB5E75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" t="3601" r="1724" b="67355"/>
          <a:stretch/>
        </p:blipFill>
        <p:spPr>
          <a:xfrm>
            <a:off x="4169536" y="2453426"/>
            <a:ext cx="3793365" cy="9465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55C721-84BE-4AA0-BBE0-F221B2EB2429}"/>
              </a:ext>
            </a:extLst>
          </p:cNvPr>
          <p:cNvSpPr/>
          <p:nvPr/>
        </p:nvSpPr>
        <p:spPr>
          <a:xfrm>
            <a:off x="4370494" y="3105574"/>
            <a:ext cx="3592407" cy="739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075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333501" y="895156"/>
            <a:ext cx="2836035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second message performs a read transaction that retrieves the data from the register address sent in the first message.</a:t>
            </a:r>
            <a:b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2B8DC8-463B-4B21-A5F1-886EBA8247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" t="26406" r="3901" b="4622"/>
          <a:stretch/>
        </p:blipFill>
        <p:spPr>
          <a:xfrm>
            <a:off x="4632678" y="692430"/>
            <a:ext cx="3330222" cy="14788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4DCC97A-6473-495D-90A4-269FDFB9DA84}"/>
              </a:ext>
            </a:extLst>
          </p:cNvPr>
          <p:cNvSpPr/>
          <p:nvPr/>
        </p:nvSpPr>
        <p:spPr>
          <a:xfrm>
            <a:off x="4518379" y="1569964"/>
            <a:ext cx="1999899" cy="685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7DBE97-88F0-4CE2-9130-4AA0CA6E8CD5}"/>
              </a:ext>
            </a:extLst>
          </p:cNvPr>
          <p:cNvSpPr/>
          <p:nvPr/>
        </p:nvSpPr>
        <p:spPr>
          <a:xfrm>
            <a:off x="4632678" y="486625"/>
            <a:ext cx="126535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02DC5-5C28-4A6B-A939-A74CB5E75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" t="3601" r="1724" b="39101"/>
          <a:stretch/>
        </p:blipFill>
        <p:spPr>
          <a:xfrm>
            <a:off x="4169536" y="2453426"/>
            <a:ext cx="3793365" cy="18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25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CFF9B3C-7E08-4533-8236-4A6E08CADF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" t="26183" r="4580" b="6900"/>
          <a:stretch/>
        </p:blipFill>
        <p:spPr>
          <a:xfrm>
            <a:off x="4127754" y="647153"/>
            <a:ext cx="3777997" cy="168890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212086" y="895156"/>
            <a:ext cx="2841539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master can also </a:t>
            </a:r>
            <a:r>
              <a:rPr lang="en-US" sz="1600" b="1" u="sng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blocks of data from a slave.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2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situation, the master still sends two messages, the first setting the register address and the second retrieving the data.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2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second message, the master continually sends SCL pulses to read as many bytes as it wants prior to generating the STOP condition.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45F003-5A31-4F9D-9308-1EE4649B9E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t="2053" r="2412" b="50889"/>
          <a:stretch/>
        </p:blipFill>
        <p:spPr>
          <a:xfrm>
            <a:off x="3739843" y="2464320"/>
            <a:ext cx="4192073" cy="186603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675F04-3E2F-4626-9840-85DBF1748591}"/>
              </a:ext>
            </a:extLst>
          </p:cNvPr>
          <p:cNvSpPr/>
          <p:nvPr/>
        </p:nvSpPr>
        <p:spPr>
          <a:xfrm>
            <a:off x="4127753" y="1553831"/>
            <a:ext cx="2359240" cy="762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81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34"/>
          <p:cNvSpPr txBox="1">
            <a:spLocks noGrp="1"/>
          </p:cNvSpPr>
          <p:nvPr>
            <p:ph type="body" idx="4294967295"/>
          </p:nvPr>
        </p:nvSpPr>
        <p:spPr>
          <a:xfrm>
            <a:off x="524540" y="838850"/>
            <a:ext cx="290896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IMPLEMENTATION OF I2C IN KEIL</a:t>
            </a:r>
            <a:endParaRPr sz="3000" dirty="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 dirty="0"/>
              <a:t>Let look at the implementation of I2C using Embedded C for 8051</a:t>
            </a:r>
            <a:endParaRPr sz="1800" dirty="0"/>
          </a:p>
        </p:txBody>
      </p:sp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3009249" y="1241129"/>
            <a:ext cx="4542205" cy="2661224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54" name="Google Shape;4054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351642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4758A2-E38D-4465-9C77-8FE060A6B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105" y="1387848"/>
            <a:ext cx="3530551" cy="2242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-IN" dirty="0"/>
              <a:t>S1307 REAL TIME CLOCK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681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4EFE37-A5CD-4B27-84AE-78D96328E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67" y="1580668"/>
            <a:ext cx="4553585" cy="3086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9B7C61-FAF5-40C7-B389-C4432B1E38D5}"/>
              </a:ext>
            </a:extLst>
          </p:cNvPr>
          <p:cNvSpPr txBox="1"/>
          <p:nvPr/>
        </p:nvSpPr>
        <p:spPr>
          <a:xfrm>
            <a:off x="737191" y="432391"/>
            <a:ext cx="5004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CIRCUIT DIAGRAM OF DS1307 FOR INTERFACING</a:t>
            </a:r>
          </a:p>
          <a:p>
            <a:r>
              <a:rPr lang="en-US" sz="1600" dirty="0">
                <a:solidFill>
                  <a:schemeClr val="bg2"/>
                </a:solidFill>
              </a:rPr>
              <a:t>(refer DS1307 datasheet)</a:t>
            </a:r>
          </a:p>
        </p:txBody>
      </p:sp>
    </p:spTree>
    <p:extLst>
      <p:ext uri="{BB962C8B-B14F-4D97-AF65-F5344CB8AC3E}">
        <p14:creationId xmlns:p14="http://schemas.microsoft.com/office/powerpoint/2010/main" val="2822530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I2C COMMUNICATION</a:t>
            </a:r>
            <a:br>
              <a:rPr lang="en-IN" dirty="0"/>
            </a:br>
            <a:r>
              <a:rPr lang="en-IN" dirty="0"/>
              <a:t>PROTOCOL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</a:t>
            </a:r>
            <a:r>
              <a:rPr lang="en-IN" dirty="0"/>
              <a:t>protocol….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9B7C61-FAF5-40C7-B389-C4432B1E38D5}"/>
              </a:ext>
            </a:extLst>
          </p:cNvPr>
          <p:cNvSpPr txBox="1"/>
          <p:nvPr/>
        </p:nvSpPr>
        <p:spPr>
          <a:xfrm>
            <a:off x="737191" y="432391"/>
            <a:ext cx="5004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TIMEKEEPER REGISTERS OF DS1307 RTC</a:t>
            </a:r>
          </a:p>
          <a:p>
            <a:r>
              <a:rPr lang="en-US" sz="1600" dirty="0">
                <a:solidFill>
                  <a:schemeClr val="bg2"/>
                </a:solidFill>
              </a:rPr>
              <a:t>(refer DS1307 datasheet)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71C206-8275-4F0C-B7BF-4FC45313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91" y="1753259"/>
            <a:ext cx="6543742" cy="234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9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EE55B-1088-40B0-A1B9-142D0F83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454F69-40F4-47FC-A742-0D7CA78647F3}"/>
              </a:ext>
            </a:extLst>
          </p:cNvPr>
          <p:cNvSpPr txBox="1"/>
          <p:nvPr/>
        </p:nvSpPr>
        <p:spPr>
          <a:xfrm>
            <a:off x="396949" y="304800"/>
            <a:ext cx="7180521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>
                <a:solidFill>
                  <a:schemeClr val="accent5"/>
                </a:solidFill>
              </a:rPr>
              <a:t>CONTROL REGISTER</a:t>
            </a:r>
          </a:p>
          <a:p>
            <a:r>
              <a:rPr lang="en-US" sz="1100" b="1" dirty="0">
                <a:solidFill>
                  <a:schemeClr val="accent5"/>
                </a:solidFill>
              </a:rPr>
              <a:t>(</a:t>
            </a:r>
            <a:r>
              <a:rPr lang="en-US" sz="1000" b="1" dirty="0">
                <a:solidFill>
                  <a:schemeClr val="accent5"/>
                </a:solidFill>
              </a:rPr>
              <a:t>refer the DS1307 datasheet</a:t>
            </a:r>
            <a:r>
              <a:rPr lang="en-IN" sz="1100" b="1" dirty="0">
                <a:solidFill>
                  <a:schemeClr val="accent5"/>
                </a:solidFill>
              </a:rPr>
              <a:t>)</a:t>
            </a:r>
          </a:p>
          <a:p>
            <a:r>
              <a:rPr lang="en-US" sz="1100" dirty="0">
                <a:solidFill>
                  <a:schemeClr val="accent5"/>
                </a:solidFill>
              </a:rPr>
              <a:t>The DS1307 control register is used to control the operation of the SQW/OUT pin.</a:t>
            </a:r>
          </a:p>
          <a:p>
            <a:endParaRPr lang="en-US" sz="1100" b="1" dirty="0">
              <a:solidFill>
                <a:schemeClr val="accent5"/>
              </a:solidFill>
            </a:endParaRPr>
          </a:p>
          <a:p>
            <a:endParaRPr lang="en-US" sz="1100" b="1" dirty="0">
              <a:solidFill>
                <a:schemeClr val="accent5"/>
              </a:solidFill>
            </a:endParaRPr>
          </a:p>
          <a:p>
            <a:endParaRPr lang="en-US" sz="1100" b="1" dirty="0">
              <a:solidFill>
                <a:schemeClr val="accent5"/>
              </a:solidFill>
            </a:endParaRPr>
          </a:p>
          <a:p>
            <a:r>
              <a:rPr lang="en-US" sz="1100" b="1" dirty="0">
                <a:solidFill>
                  <a:schemeClr val="accent5"/>
                </a:solidFill>
              </a:rPr>
              <a:t>Bit 7: Output Control (OUT). </a:t>
            </a:r>
            <a:r>
              <a:rPr lang="en-US" sz="1100" dirty="0">
                <a:solidFill>
                  <a:schemeClr val="accent5"/>
                </a:solidFill>
              </a:rPr>
              <a:t>This bit controls the output level of the SQW/OUT pin when the square-wave output</a:t>
            </a:r>
          </a:p>
          <a:p>
            <a:r>
              <a:rPr lang="en-US" sz="1100" dirty="0">
                <a:solidFill>
                  <a:schemeClr val="accent5"/>
                </a:solidFill>
              </a:rPr>
              <a:t>is disabled. If SQWE = 0, the logic level on the SQW/OUT pin is 1 if OUT = 1 and is 0 if OUT = 0. On initial</a:t>
            </a:r>
          </a:p>
          <a:p>
            <a:r>
              <a:rPr lang="en-US" sz="1100" dirty="0">
                <a:solidFill>
                  <a:schemeClr val="accent5"/>
                </a:solidFill>
              </a:rPr>
              <a:t>application of power to the device, this bit is typically set to a 0.</a:t>
            </a:r>
          </a:p>
          <a:p>
            <a:r>
              <a:rPr lang="en-US" sz="1100" b="1" dirty="0">
                <a:solidFill>
                  <a:schemeClr val="accent5"/>
                </a:solidFill>
              </a:rPr>
              <a:t>Bit 4: Square-Wave Enable (SQWE). </a:t>
            </a:r>
            <a:r>
              <a:rPr lang="en-US" sz="1100" dirty="0">
                <a:solidFill>
                  <a:schemeClr val="accent5"/>
                </a:solidFill>
              </a:rPr>
              <a:t>This bit, when set to logic 1, enables the oscillator output. The frequency of</a:t>
            </a:r>
          </a:p>
          <a:p>
            <a:r>
              <a:rPr lang="en-US" sz="1100" dirty="0">
                <a:solidFill>
                  <a:schemeClr val="accent5"/>
                </a:solidFill>
              </a:rPr>
              <a:t>the square-wave output depends upon the value of the RS0 and RS1 bits. With the square-wave output set to 1Hz,</a:t>
            </a:r>
          </a:p>
          <a:p>
            <a:r>
              <a:rPr lang="en-US" sz="1100" dirty="0">
                <a:solidFill>
                  <a:schemeClr val="accent5"/>
                </a:solidFill>
              </a:rPr>
              <a:t>the clock registers update on the falling edge of the square wave. On initial application of power to the device, this</a:t>
            </a:r>
          </a:p>
          <a:p>
            <a:r>
              <a:rPr lang="en-US" sz="1100" dirty="0">
                <a:solidFill>
                  <a:schemeClr val="accent5"/>
                </a:solidFill>
              </a:rPr>
              <a:t>bit is typically set to a 0.</a:t>
            </a:r>
          </a:p>
          <a:p>
            <a:r>
              <a:rPr lang="en-US" sz="1100" b="1" dirty="0">
                <a:solidFill>
                  <a:schemeClr val="accent5"/>
                </a:solidFill>
              </a:rPr>
              <a:t>Bits 1 and 0: Rate Select (RS[1:0]). </a:t>
            </a:r>
            <a:r>
              <a:rPr lang="en-US" sz="1100" dirty="0">
                <a:solidFill>
                  <a:schemeClr val="accent5"/>
                </a:solidFill>
              </a:rPr>
              <a:t>These bits control the frequency of the square-wave output when the square wave output has been enabled. The following table lists the square-wave frequencies that can be selected with the RS bits. On initial application of power to the device, these bits are typically set to a 1.</a:t>
            </a:r>
          </a:p>
          <a:p>
            <a:endParaRPr lang="en-US" sz="1100" dirty="0">
              <a:solidFill>
                <a:schemeClr val="accent5"/>
              </a:solidFill>
            </a:endParaRPr>
          </a:p>
          <a:p>
            <a:endParaRPr lang="en-US" sz="1100" dirty="0">
              <a:solidFill>
                <a:schemeClr val="accent5"/>
              </a:solidFill>
            </a:endParaRPr>
          </a:p>
          <a:p>
            <a:endParaRPr lang="en-US" sz="1100" dirty="0">
              <a:solidFill>
                <a:schemeClr val="accent5"/>
              </a:solidFill>
            </a:endParaRPr>
          </a:p>
          <a:p>
            <a:endParaRPr lang="en-US" sz="1100" dirty="0">
              <a:solidFill>
                <a:schemeClr val="accent5"/>
              </a:solidFill>
            </a:endParaRPr>
          </a:p>
          <a:p>
            <a:endParaRPr lang="en-US" sz="1100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BB3F7-E667-46A7-B958-6F0AE74B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3" y="869593"/>
            <a:ext cx="6284909" cy="39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0737ED-74CF-436D-9F00-935C33CB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33" y="3545851"/>
            <a:ext cx="5961321" cy="104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8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34"/>
          <p:cNvSpPr txBox="1">
            <a:spLocks noGrp="1"/>
          </p:cNvSpPr>
          <p:nvPr>
            <p:ph type="body" idx="4294967295"/>
          </p:nvPr>
        </p:nvSpPr>
        <p:spPr>
          <a:xfrm>
            <a:off x="524540" y="838850"/>
            <a:ext cx="290896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PROGRAM TO INTERFACE DS1307 IN KEIL</a:t>
            </a:r>
            <a:endParaRPr sz="3000" dirty="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 dirty="0"/>
              <a:t>Let look at the implementation of DS1307 using Embedded C for 8051</a:t>
            </a:r>
            <a:endParaRPr sz="1800" dirty="0"/>
          </a:p>
        </p:txBody>
      </p:sp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3009249" y="1241129"/>
            <a:ext cx="4542205" cy="2661224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54" name="Google Shape;4054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351642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4758A2-E38D-4465-9C77-8FE060A6B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105" y="1387848"/>
            <a:ext cx="3530551" cy="2242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958696-AC6B-47BB-9B82-20402F068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105" y="1366839"/>
            <a:ext cx="3543199" cy="226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0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34"/>
          <p:cNvSpPr txBox="1">
            <a:spLocks noGrp="1"/>
          </p:cNvSpPr>
          <p:nvPr>
            <p:ph type="body" idx="4294967295"/>
          </p:nvPr>
        </p:nvSpPr>
        <p:spPr>
          <a:xfrm>
            <a:off x="524540" y="838850"/>
            <a:ext cx="290896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PROTEUS SIMULATION OF RTC WITH 8051</a:t>
            </a:r>
            <a:endParaRPr sz="3000" dirty="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 dirty="0"/>
              <a:t>Let look at the simulation of RTC with 8051 using I2C</a:t>
            </a:r>
            <a:endParaRPr sz="1800" dirty="0"/>
          </a:p>
        </p:txBody>
      </p:sp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3009249" y="1241129"/>
            <a:ext cx="4542205" cy="2661224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54" name="Google Shape;4054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351642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4758A2-E38D-4465-9C77-8FE060A6B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105" y="1387848"/>
            <a:ext cx="3530551" cy="2242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958696-AC6B-47BB-9B82-20402F068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105" y="1366839"/>
            <a:ext cx="3543199" cy="22636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432BF-ACE4-49CA-AAC8-67E788D2A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9457" y="1359834"/>
            <a:ext cx="3555847" cy="229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92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DC3C26-227C-4A95-82D6-3E259EDEDF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26F48D-E21C-423F-9ADC-9BFB7F529D74}"/>
              </a:ext>
            </a:extLst>
          </p:cNvPr>
          <p:cNvSpPr txBox="1"/>
          <p:nvPr/>
        </p:nvSpPr>
        <p:spPr>
          <a:xfrm>
            <a:off x="262270" y="616688"/>
            <a:ext cx="719469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Conclusion…..</a:t>
            </a:r>
          </a:p>
          <a:p>
            <a:endParaRPr lang="en-US" sz="2000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 this way we are able to communicate with the external peripherals using I2C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We can also communicate with multiple peripherals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 this project only DS1307 RTC is interfaced using I2C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We can also interface EEPROM using I2C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We are able to observe the desired results in proteus simulation</a:t>
            </a:r>
          </a:p>
        </p:txBody>
      </p:sp>
    </p:spTree>
    <p:extLst>
      <p:ext uri="{BB962C8B-B14F-4D97-AF65-F5344CB8AC3E}">
        <p14:creationId xmlns:p14="http://schemas.microsoft.com/office/powerpoint/2010/main" val="1545674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EE3D77-F790-4CA2-81D4-5F890D157F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4348E-A049-48DA-8B3F-A20CD440A5E5}"/>
              </a:ext>
            </a:extLst>
          </p:cNvPr>
          <p:cNvSpPr txBox="1"/>
          <p:nvPr/>
        </p:nvSpPr>
        <p:spPr>
          <a:xfrm>
            <a:off x="588335" y="474921"/>
            <a:ext cx="66630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References …</a:t>
            </a:r>
          </a:p>
          <a:p>
            <a:endParaRPr lang="en-US" sz="2400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Embedded Systems Design using the MSP430FR2355 </a:t>
            </a:r>
            <a:r>
              <a:rPr lang="en-US" sz="1600" dirty="0" err="1">
                <a:solidFill>
                  <a:schemeClr val="accent5"/>
                </a:solidFill>
              </a:rPr>
              <a:t>LaunchPad</a:t>
            </a:r>
            <a:r>
              <a:rPr lang="en-US" sz="1600" dirty="0">
                <a:solidFill>
                  <a:schemeClr val="accent5"/>
                </a:solidFill>
              </a:rPr>
              <a:t> by </a:t>
            </a:r>
            <a:r>
              <a:rPr lang="en-US" sz="1600" b="1" dirty="0">
                <a:solidFill>
                  <a:schemeClr val="accent5"/>
                </a:solidFill>
              </a:rPr>
              <a:t>BROCK </a:t>
            </a:r>
            <a:r>
              <a:rPr lang="en-US" sz="1600" b="1" dirty="0" err="1">
                <a:solidFill>
                  <a:schemeClr val="accent5"/>
                </a:solidFill>
              </a:rPr>
              <a:t>J.LaMeres</a:t>
            </a:r>
            <a:endParaRPr lang="en-US" sz="1600" b="1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DS1307 Datasheet from </a:t>
            </a:r>
            <a:r>
              <a:rPr lang="en-IN" b="1" i="1" dirty="0">
                <a:solidFill>
                  <a:schemeClr val="accent5"/>
                </a:solidFill>
              </a:rPr>
              <a:t>Maxim Integrated Products.</a:t>
            </a:r>
            <a:endParaRPr lang="en-US" sz="1600" dirty="0">
              <a:solidFill>
                <a:schemeClr val="accent5"/>
              </a:solidFill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9CCDB20-CE04-49A8-9BE1-5634BC9F21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99" y="1892841"/>
            <a:ext cx="1308901" cy="183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4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Google Shape;4059;p35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80BFB7"/>
                </a:solidFill>
              </a:rPr>
              <a:t>THANKS!</a:t>
            </a:r>
            <a:endParaRPr sz="6000" dirty="0">
              <a:solidFill>
                <a:srgbClr val="80BFB7"/>
              </a:solidFill>
            </a:endParaRPr>
          </a:p>
        </p:txBody>
      </p:sp>
      <p:sp>
        <p:nvSpPr>
          <p:cNvPr id="4060" name="Google Shape;4060;p35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D3EBD5"/>
                </a:solidFill>
                <a:highlight>
                  <a:srgbClr val="01597F"/>
                </a:highlight>
              </a:rPr>
              <a:t>Any questions?</a:t>
            </a:r>
            <a:endParaRPr sz="360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61" name="Google Shape;4061;p35"/>
          <p:cNvSpPr txBox="1">
            <a:spLocks noGrp="1"/>
          </p:cNvSpPr>
          <p:nvPr>
            <p:ph type="body" idx="4294967295"/>
          </p:nvPr>
        </p:nvSpPr>
        <p:spPr>
          <a:xfrm>
            <a:off x="685800" y="2769202"/>
            <a:ext cx="4863900" cy="16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3EBD5"/>
                </a:solidFill>
              </a:rPr>
              <a:t>You can find me at:</a:t>
            </a:r>
            <a:endParaRPr dirty="0">
              <a:solidFill>
                <a:srgbClr val="D3E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3EBD5"/>
                </a:solidFill>
              </a:rPr>
              <a:t>620226@</a:t>
            </a:r>
            <a:r>
              <a:rPr lang="en-IN" dirty="0">
                <a:solidFill>
                  <a:srgbClr val="D3EBD5"/>
                </a:solidFill>
              </a:rPr>
              <a:t>student.nitandhra.ac.in</a:t>
            </a:r>
            <a:endParaRPr dirty="0">
              <a:solidFill>
                <a:srgbClr val="D3EBD5"/>
              </a:solidFill>
            </a:endParaRPr>
          </a:p>
        </p:txBody>
      </p:sp>
      <p:sp>
        <p:nvSpPr>
          <p:cNvPr id="4062" name="Google Shape;4062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I2C COMMUNICATION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I2C protocol was invented by Philips semiconductors in the 1980s, to provide easy onboard communications between a CPU and various peripheral chips. I²C stands for</a:t>
            </a:r>
            <a:r>
              <a:rPr lang="en-US" b="1" dirty="0"/>
              <a:t> Inter-Integrated Circuit</a:t>
            </a:r>
            <a:r>
              <a:rPr lang="en-US" dirty="0"/>
              <a:t>. It is a short distance serial interface that requires only two bus lines for bi-directional data transfer.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1E8341D5-28DF-4068-A1DB-5AF0A2357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4911" y="4857749"/>
            <a:ext cx="28194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C4327-7563-4EE9-B828-B4828D6FE668}"/>
              </a:ext>
            </a:extLst>
          </p:cNvPr>
          <p:cNvSpPr txBox="1"/>
          <p:nvPr/>
        </p:nvSpPr>
        <p:spPr>
          <a:xfrm>
            <a:off x="526311" y="492885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00D5D3-FDBC-4C4B-AE86-E495313DD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311" y="11430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2561634-93E4-480F-B146-4F67D5285C9E}"/>
              </a:ext>
            </a:extLst>
          </p:cNvPr>
          <p:cNvSpPr txBox="1">
            <a:spLocks/>
          </p:cNvSpPr>
          <p:nvPr/>
        </p:nvSpPr>
        <p:spPr>
          <a:xfrm>
            <a:off x="716811" y="895154"/>
            <a:ext cx="6667500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I2C bus contains a clock line (SCK) and data line (SDA).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A1D9CA-6F04-4469-8930-0D9498C8B3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4754" y="1717595"/>
            <a:ext cx="3989857" cy="293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45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1335F72E-40D0-481A-91C5-DD80DD5E5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857749"/>
            <a:ext cx="28194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67BC8-2F8E-4C87-A9E4-63CD25A53087}"/>
              </a:ext>
            </a:extLst>
          </p:cNvPr>
          <p:cNvSpPr txBox="1"/>
          <p:nvPr/>
        </p:nvSpPr>
        <p:spPr>
          <a:xfrm>
            <a:off x="0" y="492886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7BD04592-3722-4ADC-B210-4117A98FD4D4}"/>
              </a:ext>
            </a:extLst>
          </p:cNvPr>
          <p:cNvSpPr txBox="1">
            <a:spLocks/>
          </p:cNvSpPr>
          <p:nvPr/>
        </p:nvSpPr>
        <p:spPr>
          <a:xfrm>
            <a:off x="190500" y="895154"/>
            <a:ext cx="6667500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I2C link is always </a:t>
            </a:r>
            <a:r>
              <a:rPr lang="en-US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half-duplex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meaning that all devices share the data line with only one device transmitting at any given time.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2D70A23-DD8F-42F6-8F0D-C96116CB9E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8443" y="1717592"/>
            <a:ext cx="3989857" cy="293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41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B06544EC-524E-4EF0-B5EF-93FF39552297}"/>
              </a:ext>
            </a:extLst>
          </p:cNvPr>
          <p:cNvSpPr txBox="1">
            <a:spLocks/>
          </p:cNvSpPr>
          <p:nvPr/>
        </p:nvSpPr>
        <p:spPr>
          <a:xfrm>
            <a:off x="4038600" y="4857750"/>
            <a:ext cx="2819400" cy="28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accen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itillium Web Light"/>
              <a:buNone/>
              <a:defRPr sz="3000" b="0" i="0" u="none" strike="noStrike" cap="none">
                <a:solidFill>
                  <a:schemeClr val="accen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itillium Web Light"/>
              <a:buNone/>
              <a:defRPr sz="3000" b="0" i="0" u="none" strike="noStrike" cap="none">
                <a:solidFill>
                  <a:schemeClr val="accen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itillium Web Light"/>
              <a:buNone/>
              <a:defRPr sz="3000" b="0" i="0" u="none" strike="noStrike" cap="none">
                <a:solidFill>
                  <a:schemeClr val="accen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itillium Web Light"/>
              <a:buNone/>
              <a:defRPr sz="3000" b="0" i="0" u="none" strike="noStrike" cap="none">
                <a:solidFill>
                  <a:schemeClr val="accen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itillium Web Light"/>
              <a:buNone/>
              <a:defRPr sz="3000" b="0" i="0" u="none" strike="noStrike" cap="none">
                <a:solidFill>
                  <a:schemeClr val="accen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itillium Web Light"/>
              <a:buNone/>
              <a:defRPr sz="3000" b="0" i="0" u="none" strike="noStrike" cap="none">
                <a:solidFill>
                  <a:schemeClr val="accen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itillium Web Light"/>
              <a:buNone/>
              <a:defRPr sz="3000" b="0" i="0" u="none" strike="noStrike" cap="none">
                <a:solidFill>
                  <a:schemeClr val="accen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itillium Web Light"/>
              <a:buNone/>
              <a:defRPr sz="3000" b="0" i="0" u="none" strike="noStrike" cap="none">
                <a:solidFill>
                  <a:schemeClr val="accent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3A74A-4AA8-490E-B884-1117FA48177D}"/>
              </a:ext>
            </a:extLst>
          </p:cNvPr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7956F7-EB59-49B8-9895-DCF3FEC551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8939" y="2034216"/>
            <a:ext cx="3705433" cy="27239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B606998-2B02-4073-B421-736AFFAD536A}"/>
              </a:ext>
            </a:extLst>
          </p:cNvPr>
          <p:cNvSpPr/>
          <p:nvPr/>
        </p:nvSpPr>
        <p:spPr>
          <a:xfrm>
            <a:off x="3382439" y="2192867"/>
            <a:ext cx="438367" cy="64144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69B9E-8121-4E6C-AD2A-955122343A87}"/>
              </a:ext>
            </a:extLst>
          </p:cNvPr>
          <p:cNvSpPr/>
          <p:nvPr/>
        </p:nvSpPr>
        <p:spPr>
          <a:xfrm>
            <a:off x="2103972" y="3396183"/>
            <a:ext cx="438367" cy="64144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A848251-E506-45A5-BF46-1DDCD31B8915}"/>
              </a:ext>
            </a:extLst>
          </p:cNvPr>
          <p:cNvSpPr txBox="1">
            <a:spLocks/>
          </p:cNvSpPr>
          <p:nvPr/>
        </p:nvSpPr>
        <p:spPr>
          <a:xfrm>
            <a:off x="143093" y="895155"/>
            <a:ext cx="6714907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I2C bus </a:t>
            </a:r>
            <a:r>
              <a:rPr lang="en-US" sz="1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1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needs external pull-up resistors on each of its lines.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can’t be implemented on the MCU because the resistor function is only available when the port is configured as an INPUT. 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Since I2C is bidirectional, we never know wither the pin will be an input or output.</a:t>
            </a:r>
          </a:p>
        </p:txBody>
      </p:sp>
    </p:spTree>
    <p:extLst>
      <p:ext uri="{BB962C8B-B14F-4D97-AF65-F5344CB8AC3E}">
        <p14:creationId xmlns:p14="http://schemas.microsoft.com/office/powerpoint/2010/main" val="3735853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24600" y="4857750"/>
            <a:ext cx="2819400" cy="285750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14.3      Inter-Integrated Circuit (I2C) Bus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113"/>
            <a:ext cx="6858000" cy="461962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14: Serial Communication in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I2C Protocol</a:t>
            </a:r>
            <a:endParaRPr lang="en-US" sz="2200" b="1" cap="small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D5C906-3FFA-4947-AAB6-96DFF32F64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" t="2598" r="2612" b="74836"/>
          <a:stretch/>
        </p:blipFill>
        <p:spPr>
          <a:xfrm>
            <a:off x="3268134" y="870230"/>
            <a:ext cx="4648200" cy="1212571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2627783F-2233-4A28-A701-5102B4410E32}"/>
              </a:ext>
            </a:extLst>
          </p:cNvPr>
          <p:cNvSpPr txBox="1">
            <a:spLocks/>
          </p:cNvSpPr>
          <p:nvPr/>
        </p:nvSpPr>
        <p:spPr>
          <a:xfrm>
            <a:off x="1143000" y="895156"/>
            <a:ext cx="2171700" cy="288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the device that initiates communication and controls the clock.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masters are also supported on an I2C bus.</a:t>
            </a:r>
          </a:p>
        </p:txBody>
      </p:sp>
    </p:spTree>
    <p:extLst>
      <p:ext uri="{BB962C8B-B14F-4D97-AF65-F5344CB8AC3E}">
        <p14:creationId xmlns:p14="http://schemas.microsoft.com/office/powerpoint/2010/main" val="1668467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2401</Words>
  <Application>Microsoft Office PowerPoint</Application>
  <PresentationFormat>On-screen Show (16:9)</PresentationFormat>
  <Paragraphs>293</Paragraphs>
  <Slides>46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Titillium Web</vt:lpstr>
      <vt:lpstr>Dosis ExtraLight</vt:lpstr>
      <vt:lpstr>Titillium Web Light</vt:lpstr>
      <vt:lpstr>Courier New</vt:lpstr>
      <vt:lpstr>Mowbray template</vt:lpstr>
      <vt:lpstr>NATIONAL INSTITUTE OF TECHNOLGY ANDHRA PRADESH</vt:lpstr>
      <vt:lpstr>8051  - DS1307  REAL TIME CLOCK INTERFACING USING I2C</vt:lpstr>
      <vt:lpstr>ROADMAP</vt:lpstr>
      <vt:lpstr>1. I2C COMMUNICATION PROTOCOL</vt:lpstr>
      <vt:lpstr>I2C COMMUNICATION</vt:lpstr>
      <vt:lpstr>Ch. 14: Serial Communication in C</vt:lpstr>
      <vt:lpstr>PowerPoint Presentation</vt:lpstr>
      <vt:lpstr>PowerPoint Presentation</vt:lpstr>
      <vt:lpstr>Ch. 14: Serial Communication in C</vt:lpstr>
      <vt:lpstr>Ch. 14: Serial Communication in C</vt:lpstr>
      <vt:lpstr>Ch. 14: Serial Communication in C</vt:lpstr>
      <vt:lpstr>Ch. 14: Serial Communication in C</vt:lpstr>
      <vt:lpstr>Ch. 14: Serial Communication in C</vt:lpstr>
      <vt:lpstr>Ch. 14: Serial Communication in C</vt:lpstr>
      <vt:lpstr>Ch. 14: Serial Communication in C</vt:lpstr>
      <vt:lpstr>Ch. 14: Serial Communication in C</vt:lpstr>
      <vt:lpstr>Ch. 14: Serial Communication in C</vt:lpstr>
      <vt:lpstr>Ch. 14: Serial Communication in C</vt:lpstr>
      <vt:lpstr>Ch. 14: Serial Communication in C</vt:lpstr>
      <vt:lpstr>Ch. 14: Serial Communication in C</vt:lpstr>
      <vt:lpstr>Ch. 14: Serial Communication in C</vt:lpstr>
      <vt:lpstr>Ch. 14: Serial Communication in C</vt:lpstr>
      <vt:lpstr>Ch. 14: Serial Communication in C</vt:lpstr>
      <vt:lpstr>Ch. 14: Serial Communication in C</vt:lpstr>
      <vt:lpstr>Ch. 14: Serial Communication in C</vt:lpstr>
      <vt:lpstr>Ch. 14: Serial Communication in C</vt:lpstr>
      <vt:lpstr>PowerPoint Presentation</vt:lpstr>
      <vt:lpstr>Ch. 14: Serial Communication in C</vt:lpstr>
      <vt:lpstr>Ch. 14: Serial Communication in C</vt:lpstr>
      <vt:lpstr>Ch. 14: Serial Communication in C</vt:lpstr>
      <vt:lpstr>Ch. 14: Serial Communication in C</vt:lpstr>
      <vt:lpstr>Ch. 14: Serial Communication in C</vt:lpstr>
      <vt:lpstr>Ch. 14: Serial Communication in C</vt:lpstr>
      <vt:lpstr>Ch. 14: Serial Communication in C</vt:lpstr>
      <vt:lpstr>Ch. 14: Serial Communication in C</vt:lpstr>
      <vt:lpstr>Ch. 14: Serial Communication in C</vt:lpstr>
      <vt:lpstr>PowerPoint Presentation</vt:lpstr>
      <vt:lpstr>2. DS1307 REAL TIME CLOCK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DELL</cp:lastModifiedBy>
  <cp:revision>64</cp:revision>
  <dcterms:modified xsi:type="dcterms:W3CDTF">2022-12-14T11:50:03Z</dcterms:modified>
</cp:coreProperties>
</file>